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73" r:id="rId5"/>
    <p:sldId id="274" r:id="rId6"/>
    <p:sldId id="286" r:id="rId7"/>
    <p:sldId id="284" r:id="rId8"/>
    <p:sldId id="285" r:id="rId9"/>
    <p:sldId id="277" r:id="rId10"/>
    <p:sldId id="278" r:id="rId11"/>
    <p:sldId id="276" r:id="rId12"/>
    <p:sldId id="282" r:id="rId13"/>
    <p:sldId id="283" r:id="rId14"/>
    <p:sldId id="279" r:id="rId15"/>
    <p:sldId id="280" r:id="rId16"/>
    <p:sldId id="281" r:id="rId17"/>
    <p:sldId id="287" r:id="rId1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r T Roddison" initials="MTR" lastIdx="1" clrIdx="0">
    <p:extLst>
      <p:ext uri="{19B8F6BF-5375-455C-9EA6-DF929625EA0E}">
        <p15:presenceInfo xmlns:p15="http://schemas.microsoft.com/office/powerpoint/2012/main" userId="Mr T Roddi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5699"/>
    <a:srgbClr val="0D02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C7378-CFE0-4857-9CA1-A28756CE4E92}" type="datetimeFigureOut">
              <a:rPr lang="en-GB" smtClean="0">
                <a:latin typeface="Kinetic Letters" panose="02000000000000000000" pitchFamily="50" charset="0"/>
              </a:rPr>
              <a:t>19/09/2024</a:t>
            </a:fld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5E770-1177-436E-9357-B6F20BF19A75}" type="slidenum">
              <a:rPr lang="en-GB" smtClean="0">
                <a:latin typeface="Kinetic Letters" panose="02000000000000000000" pitchFamily="50" charset="0"/>
              </a:rPr>
              <a:t>‹#›</a:t>
            </a:fld>
            <a:endParaRPr lang="en-GB" dirty="0">
              <a:latin typeface="Kinetic Letter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355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23338-89E7-4C5C-8244-3F4F86DFF267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02D462-C7AE-4451-A63E-089B6AB99D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4202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858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57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84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8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83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42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92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5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48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30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19/09/2024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98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Kinetic Letters" panose="02000000000000000000" pitchFamily="50" charset="0"/>
              </a:defRPr>
            </a:lvl1pPr>
          </a:lstStyle>
          <a:p>
            <a:fld id="{E8B6E278-0A0A-4E7B-9FDA-EA5A9B10AF03}" type="datetimeFigureOut">
              <a:rPr lang="en-GB" smtClean="0"/>
              <a:pPr/>
              <a:t>19/09/2024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Kinetic Letters" panose="02000000000000000000" pitchFamily="50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Kinetic Letters" panose="02000000000000000000" pitchFamily="50" charset="0"/>
              </a:defRPr>
            </a:lvl1pPr>
          </a:lstStyle>
          <a:p>
            <a:fld id="{938FA9C1-4ACF-4C52-9A17-1DBBED1B9E1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0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Kinetic Letters" panose="020000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Kinetic Letters" panose="020000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Kinetic Letters" panose="020000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inetic Letters" panose="020000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inetic Letters" panose="020000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338450" y="551590"/>
            <a:ext cx="12192000" cy="50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Newfield Park Primary</a:t>
            </a:r>
            <a:r>
              <a:rPr kumimoji="0" lang="en-US" altLang="en-US" sz="3200" b="0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</a:rPr>
              <a:t> </a:t>
            </a:r>
            <a:r>
              <a:rPr lang="en-GB" altLang="en-US" sz="3200" dirty="0">
                <a:solidFill>
                  <a:srgbClr val="FF0000"/>
                </a:solidFill>
                <a:latin typeface="Arial Black" panose="020B0A04020102020204" pitchFamily="34" charset="0"/>
                <a:ea typeface="Times New Roman" panose="02020603050405020304" pitchFamily="18" charset="0"/>
              </a:rPr>
              <a:t>Academy 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537468" y="1471223"/>
            <a:ext cx="11107221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5400" b="1" u="sng" dirty="0">
                <a:solidFill>
                  <a:srgbClr val="005699"/>
                </a:solidFill>
                <a:latin typeface="Kinetic Letters" panose="02000000000000000000" pitchFamily="50" charset="0"/>
              </a:rPr>
              <a:t>Meet the Teacher Evening</a:t>
            </a:r>
          </a:p>
          <a:p>
            <a:pPr algn="ctr"/>
            <a:r>
              <a:rPr lang="en-GB" sz="5400" b="1" dirty="0">
                <a:solidFill>
                  <a:srgbClr val="005699"/>
                </a:solidFill>
                <a:latin typeface="Kinetic Letters" panose="02000000000000000000" pitchFamily="50" charset="0"/>
              </a:rPr>
              <a:t>Year 1</a:t>
            </a:r>
          </a:p>
          <a:p>
            <a:pPr algn="ctr"/>
            <a:r>
              <a:rPr lang="en-GB" sz="5400" dirty="0">
                <a:solidFill>
                  <a:schemeClr val="bg1">
                    <a:lumMod val="50000"/>
                  </a:schemeClr>
                </a:solidFill>
                <a:latin typeface="Kinetic Letters" panose="02000000000000000000" pitchFamily="50" charset="0"/>
              </a:rPr>
              <a:t>September 2024</a:t>
            </a:r>
            <a:endParaRPr lang="en-GB" sz="5400" dirty="0">
              <a:solidFill>
                <a:schemeClr val="bg1">
                  <a:lumMod val="50000"/>
                </a:schemeClr>
              </a:solidFill>
              <a:latin typeface="Kinetic Letters" panose="02000000000000000000" pitchFamily="50" charset="0"/>
              <a:ea typeface="Calibri"/>
              <a:cs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395"/>
          <a:stretch/>
        </p:blipFill>
        <p:spPr>
          <a:xfrm>
            <a:off x="4629250" y="4123047"/>
            <a:ext cx="2923655" cy="238585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5C63BB4-A366-0D47-72DA-D32C794E4E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31" y="219660"/>
            <a:ext cx="2194888" cy="565821"/>
          </a:xfrm>
          <a:prstGeom prst="rect">
            <a:avLst/>
          </a:prstGeom>
        </p:spPr>
      </p:pic>
      <p:pic>
        <p:nvPicPr>
          <p:cNvPr id="4" name="Picture 3" descr="A white background with blue and red text&#10;&#10;Description automatically generated">
            <a:extLst>
              <a:ext uri="{FF2B5EF4-FFF2-40B4-BE49-F238E27FC236}">
                <a16:creationId xmlns:a16="http://schemas.microsoft.com/office/drawing/2014/main" id="{563E4282-7CD7-84BE-7FD6-B3B5E9FB9F9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7670" y="260134"/>
            <a:ext cx="735330" cy="64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130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>
                <a:solidFill>
                  <a:srgbClr val="FF0000"/>
                </a:solidFill>
                <a:latin typeface="Kinetic Letters" panose="02000000000000000000" pitchFamily="50" charset="0"/>
              </a:rPr>
              <a:t>Attendance</a:t>
            </a:r>
            <a:r>
              <a:rPr lang="en-GB" sz="3600" b="1" u="sng" dirty="0">
                <a:solidFill>
                  <a:srgbClr val="005699"/>
                </a:solidFill>
                <a:latin typeface="Kinetic Letters" panose="02000000000000000000" pitchFamily="50" charset="0"/>
              </a:rPr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4636" y="1423557"/>
            <a:ext cx="5791200" cy="5286375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468625" y="2513851"/>
            <a:ext cx="5120639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New national target: 97%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5699"/>
                </a:solidFill>
                <a:latin typeface="Kinetic Letters" panose="02000000000000000000" pitchFamily="50" charset="0"/>
              </a:rPr>
              <a:t>Children will be poorly but whenever possible please try to come to school every day!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694FDAC-2C54-E1D2-0AFE-1FE34D32D0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12" y="82383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969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>
                <a:solidFill>
                  <a:srgbClr val="FF0000"/>
                </a:solidFill>
                <a:latin typeface="Kinetic Letters" panose="02000000000000000000" pitchFamily="50" charset="0"/>
              </a:rPr>
              <a:t>Home Learning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427715"/>
            <a:ext cx="11432372" cy="35394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Emphasis on reading daily (reading certificates)</a:t>
            </a:r>
          </a:p>
          <a:p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Reading records – comments should be useful and this is another way we can communicate with each other. </a:t>
            </a:r>
          </a:p>
          <a:p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Phonics- tricky words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Big Think homework tasks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05"/>
          <a:stretch/>
        </p:blipFill>
        <p:spPr>
          <a:xfrm>
            <a:off x="9568548" y="3328513"/>
            <a:ext cx="2473599" cy="21197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C8F86AE-FE64-8471-4533-3D42AD1A2F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31" y="105438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835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>
                <a:solidFill>
                  <a:srgbClr val="FF0000"/>
                </a:solidFill>
                <a:latin typeface="Kinetic Letters" panose="02000000000000000000" pitchFamily="50" charset="0"/>
              </a:rPr>
              <a:t>Assessments</a:t>
            </a:r>
            <a:r>
              <a:rPr lang="en-GB" sz="3600" b="1" u="sng" dirty="0">
                <a:solidFill>
                  <a:srgbClr val="005699"/>
                </a:solidFill>
                <a:latin typeface="Kinetic Letters" panose="02000000000000000000" pitchFamily="50" charset="0"/>
              </a:rPr>
              <a:t> </a:t>
            </a:r>
            <a:endParaRPr lang="en-GB" sz="3600" b="1" u="sng" dirty="0">
              <a:solidFill>
                <a:srgbClr val="FF0000"/>
              </a:solidFill>
              <a:latin typeface="Kinetic Letters" panose="02000000000000000000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40318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Phonics Screening Check- end of year statutory test. 40 words.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Phonics Tracker used throughout the year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Ongoing assessments to inform planning and to determine focus/target groups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PPMs / Moderation to discuss children and to set targets and interventions as needed.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 panose="020F0502020204030204"/>
              <a:cs typeface="Calibri" panose="020F0502020204030204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73"/>
          <a:stretch/>
        </p:blipFill>
        <p:spPr>
          <a:xfrm>
            <a:off x="9949765" y="2563514"/>
            <a:ext cx="2092382" cy="17309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C719A25E-A543-0B20-38CA-A7662EC56C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31" y="43934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956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24339" y="1198075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>
                <a:solidFill>
                  <a:srgbClr val="FF0000"/>
                </a:solidFill>
                <a:latin typeface="Kinetic Letters" panose="02000000000000000000" pitchFamily="50" charset="0"/>
              </a:rPr>
              <a:t>General logistics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8903" y="1721315"/>
            <a:ext cx="11432372" cy="550920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PE days  Wednesday (outdoor), Friday (indoor)</a:t>
            </a:r>
          </a:p>
          <a:p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Please remember: earrings, hair, appropriate kit. (</a:t>
            </a:r>
            <a:r>
              <a:rPr lang="en-GB" sz="3200" dirty="0" err="1">
                <a:solidFill>
                  <a:srgbClr val="005699"/>
                </a:solidFill>
                <a:latin typeface="Kinetic Letters" panose="02000000000000000000" pitchFamily="50" charset="0"/>
              </a:rPr>
              <a:t>Shireland</a:t>
            </a: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 uniform expectation, new uniform includes PE kit)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Water bottles</a:t>
            </a:r>
          </a:p>
          <a:p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Snacks (nut free and healthy) Fruit provided daily by school.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Ordering hot lunches! 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873"/>
          <a:stretch/>
        </p:blipFill>
        <p:spPr>
          <a:xfrm>
            <a:off x="9819756" y="4866755"/>
            <a:ext cx="2308514" cy="168815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6F71927-61AB-2B22-14DA-78A197FCE6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31" y="43934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2606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24339" y="1198075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 dirty="0">
                <a:solidFill>
                  <a:srgbClr val="FF0000"/>
                </a:solidFill>
                <a:latin typeface="Kinetic Letters" panose="02000000000000000000" pitchFamily="50" charset="0"/>
              </a:rPr>
              <a:t>Any Questions?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8903" y="1721315"/>
            <a:ext cx="11432372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F71927-61AB-2B22-14DA-78A197FCE6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31" y="43934"/>
            <a:ext cx="4024828" cy="1037562"/>
          </a:xfrm>
          <a:prstGeom prst="rect">
            <a:avLst/>
          </a:prstGeom>
        </p:spPr>
      </p:pic>
      <p:pic>
        <p:nvPicPr>
          <p:cNvPr id="1026" name="Picture 2" descr="Why Should Leaders Ask Questions? - Bob ...">
            <a:extLst>
              <a:ext uri="{FF2B5EF4-FFF2-40B4-BE49-F238E27FC236}">
                <a16:creationId xmlns:a16="http://schemas.microsoft.com/office/drawing/2014/main" id="{4C44461E-6F6A-8412-8C71-FAA94BB5D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6120" y="2557463"/>
            <a:ext cx="3704330" cy="2456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5146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>
                <a:solidFill>
                  <a:srgbClr val="FF0000"/>
                </a:solidFill>
                <a:latin typeface="Kinetic Letters" panose="02000000000000000000" pitchFamily="50" charset="0"/>
              </a:rPr>
              <a:t>Who’s who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526594"/>
            <a:ext cx="11432372" cy="427809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</a:rPr>
              <a:t>Your teachers are: Mrs. Johnson (1J) and Mrs. Little (1L)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</a:rPr>
              <a:t>In our classroom you may also find:</a:t>
            </a:r>
            <a:endParaRPr lang="en-GB" sz="40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</a:rPr>
              <a:t>Teaching Assistants: Mrs. Bridge, Ms. Cooper, Mr Shaw and Mrs </a:t>
            </a:r>
            <a:r>
              <a:rPr lang="en-GB" sz="4000" dirty="0" err="1">
                <a:solidFill>
                  <a:srgbClr val="005699"/>
                </a:solidFill>
                <a:latin typeface="Kinetic Letters" panose="02000000000000000000" pitchFamily="50" charset="0"/>
              </a:rPr>
              <a:t>Mussett</a:t>
            </a: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</a:rPr>
              <a:t>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Mrs Matthews and Mrs Hadley (Thurs pm-PPA)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5699"/>
                </a:solidFill>
                <a:latin typeface="Kinetic Letters" panose="02000000000000000000" pitchFamily="50" charset="0"/>
              </a:rPr>
              <a:t>Key Stage 1 Leader: Ms. G. Harrison. (Yr 2 teacher)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94"/>
          <a:stretch/>
        </p:blipFill>
        <p:spPr>
          <a:xfrm>
            <a:off x="9756264" y="4727988"/>
            <a:ext cx="2014558" cy="144054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BBF9C2-8B25-294B-BDEC-D9808969AD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31" y="64250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454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609775" y="1327666"/>
            <a:ext cx="11432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>
                <a:solidFill>
                  <a:srgbClr val="FF0000"/>
                </a:solidFill>
                <a:latin typeface="Kinetic Letters" panose="02000000000000000000" pitchFamily="50" charset="0"/>
              </a:rPr>
              <a:t>Daily Routine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E3AFBC-D604-06F4-AD38-CA023D0378ED}"/>
              </a:ext>
            </a:extLst>
          </p:cNvPr>
          <p:cNvSpPr txBox="1"/>
          <p:nvPr/>
        </p:nvSpPr>
        <p:spPr>
          <a:xfrm>
            <a:off x="483433" y="2189145"/>
            <a:ext cx="1044439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005699"/>
                </a:solidFill>
                <a:latin typeface="Kinetic Letters" panose="00000500000000000000" pitchFamily="50" charset="0"/>
              </a:rPr>
              <a:t>Enter</a:t>
            </a:r>
            <a:r>
              <a:rPr lang="en-GB" sz="3200" dirty="0">
                <a:solidFill>
                  <a:srgbClr val="005699"/>
                </a:solidFill>
                <a:latin typeface="Kinetic Letters" panose="00000500000000000000" pitchFamily="50" charset="0"/>
              </a:rPr>
              <a:t>: 8.45am-8.55am through main doors on KS1 playground. </a:t>
            </a:r>
          </a:p>
          <a:p>
            <a:r>
              <a:rPr lang="en-GB" sz="3200" dirty="0">
                <a:solidFill>
                  <a:srgbClr val="005699"/>
                </a:solidFill>
                <a:latin typeface="Kinetic Letters" panose="00000500000000000000" pitchFamily="50" charset="0"/>
              </a:rPr>
              <a:t>Messages can be left with the staff on the door. We encourage the children to come into school independently and find that this makes ‘goodbyes’ easier and also allows for a calmer, more settled start to the day.</a:t>
            </a:r>
          </a:p>
          <a:p>
            <a:endParaRPr lang="en-GB" sz="3200" dirty="0">
              <a:solidFill>
                <a:srgbClr val="005699"/>
              </a:solidFill>
              <a:latin typeface="Kinetic Letters" panose="00000500000000000000" pitchFamily="50" charset="0"/>
            </a:endParaRPr>
          </a:p>
          <a:p>
            <a:r>
              <a:rPr lang="en-GB" sz="3200" b="1" dirty="0">
                <a:solidFill>
                  <a:srgbClr val="005699"/>
                </a:solidFill>
                <a:latin typeface="Kinetic Letters" panose="00000500000000000000" pitchFamily="50" charset="0"/>
              </a:rPr>
              <a:t>Lunch</a:t>
            </a:r>
            <a:r>
              <a:rPr lang="en-GB" sz="3200" dirty="0">
                <a:solidFill>
                  <a:srgbClr val="005699"/>
                </a:solidFill>
                <a:latin typeface="Kinetic Letters" panose="00000500000000000000" pitchFamily="50" charset="0"/>
              </a:rPr>
              <a:t>:12.00p,- 1.00pm</a:t>
            </a:r>
          </a:p>
          <a:p>
            <a:endParaRPr lang="en-GB" sz="3200" dirty="0">
              <a:solidFill>
                <a:srgbClr val="005699"/>
              </a:solidFill>
              <a:latin typeface="Kinetic Letters" panose="00000500000000000000" pitchFamily="50" charset="0"/>
            </a:endParaRPr>
          </a:p>
          <a:p>
            <a:endParaRPr lang="en-GB" sz="3200" dirty="0">
              <a:solidFill>
                <a:srgbClr val="005699"/>
              </a:solidFill>
              <a:latin typeface="Kinetic Letters" panose="00000500000000000000" pitchFamily="50" charset="0"/>
            </a:endParaRPr>
          </a:p>
          <a:p>
            <a:r>
              <a:rPr lang="en-GB" sz="3200" b="1" dirty="0">
                <a:solidFill>
                  <a:srgbClr val="005699"/>
                </a:solidFill>
                <a:latin typeface="Kinetic Letters" panose="00000500000000000000" pitchFamily="50" charset="0"/>
              </a:rPr>
              <a:t>Home time: </a:t>
            </a:r>
            <a:r>
              <a:rPr lang="en-GB" sz="3200" dirty="0">
                <a:solidFill>
                  <a:srgbClr val="005699"/>
                </a:solidFill>
                <a:latin typeface="Kinetic Letters" panose="00000500000000000000" pitchFamily="50" charset="0"/>
              </a:rPr>
              <a:t>3.15pm- Exit through the outside classroom doors into KS1 playground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CC868C-AF8C-893C-A499-7A2D404D46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65" y="43934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976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10228" y="1085186"/>
            <a:ext cx="11432372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b="1" u="sng" dirty="0">
                <a:solidFill>
                  <a:srgbClr val="FF0000"/>
                </a:solidFill>
                <a:latin typeface="Kinetic Letters" panose="02000000000000000000" pitchFamily="50" charset="0"/>
                <a:ea typeface="Calibri"/>
                <a:cs typeface="Calibri"/>
              </a:rPr>
              <a:t>Year One structure- Enhanced Provision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9" t="1245" r="249" b="16676"/>
          <a:stretch/>
        </p:blipFill>
        <p:spPr>
          <a:xfrm>
            <a:off x="10542965" y="4150495"/>
            <a:ext cx="1765600" cy="168606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129B33A-F937-2FE4-40B5-E9A6FA6F0CDC}"/>
              </a:ext>
            </a:extLst>
          </p:cNvPr>
          <p:cNvSpPr txBox="1"/>
          <p:nvPr/>
        </p:nvSpPr>
        <p:spPr>
          <a:xfrm>
            <a:off x="184731" y="1731517"/>
            <a:ext cx="11432372" cy="618630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</a:rPr>
              <a:t>Year one set up changed about 3 years ago.</a:t>
            </a:r>
            <a:endParaRPr lang="en-GB" sz="40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Why we choose Enhanced Provision?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What is Enhanced Provision? How does it work?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Slow build up of more 'formal curriculum and slow introduction to all areas of curriculum.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5699"/>
              </a:solidFill>
              <a:latin typeface="Kinetic Letters" panose="02000000000000000000" pitchFamily="50" charset="0"/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2863F7-CF6E-F552-5C7F-DB947C6B5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31" y="79601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03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4000" b="1" u="sng" dirty="0">
                <a:solidFill>
                  <a:srgbClr val="FF0000"/>
                </a:solidFill>
                <a:latin typeface="Kinetic Letters" panose="02000000000000000000" pitchFamily="50" charset="0"/>
                <a:ea typeface="Calibri"/>
                <a:cs typeface="Calibri"/>
              </a:rPr>
              <a:t>Year One topics and daily structure.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9" t="1245" r="249" b="16676"/>
          <a:stretch/>
        </p:blipFill>
        <p:spPr>
          <a:xfrm>
            <a:off x="9825644" y="4735441"/>
            <a:ext cx="2470090" cy="203112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AD7733B-491B-E945-CB4D-61C5A42215C0}"/>
              </a:ext>
            </a:extLst>
          </p:cNvPr>
          <p:cNvSpPr txBox="1"/>
          <p:nvPr/>
        </p:nvSpPr>
        <p:spPr>
          <a:xfrm>
            <a:off x="338450" y="2526594"/>
            <a:ext cx="11432372" cy="49552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Weekly topic that drives learning, often book based.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Daily 'direct teaching sessions (pm) and guided sessions.'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Choosing activities and enhanced provision set up in the environment.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Daily phonics and handwriting.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Some subjects are standalone topics  and skill progression based. </a:t>
            </a:r>
          </a:p>
          <a:p>
            <a:r>
              <a:rPr lang="en-GB" sz="4000" dirty="0" err="1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e.g</a:t>
            </a:r>
            <a:r>
              <a:rPr lang="en-GB" sz="40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 PE, Music, Computing. However, links are made where relevant.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40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600" dirty="0">
              <a:solidFill>
                <a:srgbClr val="005699"/>
              </a:solidFill>
              <a:latin typeface="Kinetic Letters" panose="02000000000000000000" pitchFamily="50" charset="0"/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4CC411D-DA6D-9A80-D169-286FF6647B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31" y="105438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6703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140012" y="1140315"/>
            <a:ext cx="11432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>
                <a:solidFill>
                  <a:srgbClr val="FF0000"/>
                </a:solidFill>
                <a:latin typeface="Kinetic Letters" panose="02000000000000000000" pitchFamily="50" charset="0"/>
              </a:rPr>
              <a:t>Curriculum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140012" y="1677436"/>
            <a:ext cx="11432372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Maths – White Rose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English topics / books / lots of writing opportunities!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Phonics – Little Wandle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Handwriting- Kinetic Letters- daily 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Reading – Guided Reading and individual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Science  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Foundation subjects- History, Geography, Computing, ART, DT, RE, PE, PSHE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Use of Seesaw.</a:t>
            </a:r>
          </a:p>
          <a:p>
            <a:r>
              <a:rPr lang="en-GB" sz="3200" dirty="0">
                <a:solidFill>
                  <a:srgbClr val="FF0000"/>
                </a:solidFill>
                <a:latin typeface="Kinetic Letters" panose="02000000000000000000" pitchFamily="50" charset="0"/>
                <a:ea typeface="Calibri"/>
                <a:cs typeface="Calibri"/>
              </a:rPr>
              <a:t>Half termly curriculum newsletters will be sent home outlining specific topics, texts and experiences.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24"/>
          <a:stretch/>
        </p:blipFill>
        <p:spPr>
          <a:xfrm>
            <a:off x="10041224" y="4432036"/>
            <a:ext cx="2150776" cy="165694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2D84B9E-D878-37D6-A633-069FE97A3D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9853" y="94806"/>
            <a:ext cx="4024828" cy="1037562"/>
          </a:xfrm>
          <a:prstGeom prst="rect">
            <a:avLst/>
          </a:prstGeom>
        </p:spPr>
      </p:pic>
      <p:pic>
        <p:nvPicPr>
          <p:cNvPr id="14" name="Picture 2" descr="Long Buckby Infant School - Literacy">
            <a:extLst>
              <a:ext uri="{FF2B5EF4-FFF2-40B4-BE49-F238E27FC236}">
                <a16:creationId xmlns:a16="http://schemas.microsoft.com/office/drawing/2014/main" id="{A6B9603A-2649-0DD9-4F8E-EC027AE666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8972" y="2238216"/>
            <a:ext cx="254317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0945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74893" y="1361765"/>
            <a:ext cx="11432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>
                <a:solidFill>
                  <a:srgbClr val="FF0000"/>
                </a:solidFill>
                <a:latin typeface="Kinetic Letters" panose="02000000000000000000" pitchFamily="50" charset="0"/>
              </a:rPr>
              <a:t>Trips and experiences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2862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Theatre, author visits.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5699"/>
                </a:solidFill>
                <a:latin typeface="Kinetic Letters" panose="02000000000000000000" pitchFamily="50" charset="0"/>
              </a:rPr>
              <a:t>'The Animal Man’ (Science topic Autumn term)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5699"/>
                </a:solidFill>
                <a:latin typeface="Kinetic Letters" panose="02000000000000000000" pitchFamily="50" charset="0"/>
              </a:rPr>
              <a:t> Victorian School day (History topic)</a:t>
            </a:r>
            <a:endParaRPr lang="en-GB" sz="36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5699"/>
                </a:solidFill>
                <a:latin typeface="Kinetic Letters" panose="02000000000000000000" pitchFamily="50" charset="0"/>
              </a:rPr>
              <a:t>Visitors:</a:t>
            </a:r>
            <a:endParaRPr lang="en-GB" sz="3600" dirty="0">
              <a:solidFill>
                <a:srgbClr val="005699"/>
              </a:solidFill>
              <a:latin typeface="Kinetic Letters" panose="02000000000000000000" pitchFamily="50" charset="0"/>
              <a:ea typeface="Calibri" panose="020F0502020204030204"/>
              <a:cs typeface="Calibri" panose="020F0502020204030204"/>
            </a:endParaRPr>
          </a:p>
          <a:p>
            <a:r>
              <a:rPr lang="en-GB" sz="3600" dirty="0">
                <a:solidFill>
                  <a:srgbClr val="005699"/>
                </a:solidFill>
                <a:latin typeface="Kinetic Letters" panose="02000000000000000000" pitchFamily="50" charset="0"/>
              </a:rPr>
              <a:t>Grandparents/parents- linked to our History topic</a:t>
            </a:r>
            <a:endParaRPr lang="en-GB" sz="3600" dirty="0">
              <a:solidFill>
                <a:srgbClr val="005699"/>
              </a:solidFill>
              <a:latin typeface="Kinetic Letters" panose="02000000000000000000" pitchFamily="50" charset="0"/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47"/>
          <a:stretch/>
        </p:blipFill>
        <p:spPr>
          <a:xfrm>
            <a:off x="9931507" y="4896197"/>
            <a:ext cx="2038077" cy="1678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15F83D7-5432-ABCC-FA75-D963ED2ADA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31" y="80165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39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>
                <a:solidFill>
                  <a:srgbClr val="FF0000"/>
                </a:solidFill>
                <a:latin typeface="Kinetic Letters" panose="02000000000000000000" pitchFamily="50" charset="0"/>
              </a:rPr>
              <a:t>Behaviour, expectations and responsibilities of children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600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Follow our phase behaviour and school responsibilities, in class, corridors, the lunch-hall and outside.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Always try hard with handwriting and presentation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Ask for help when needed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Complete home learning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Uniform and PE kit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Read Daily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Try our hardest!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Whole School behaviour policy is used. (Traffic light system)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9" t="1245" r="249" b="16676"/>
          <a:stretch/>
        </p:blipFill>
        <p:spPr>
          <a:xfrm>
            <a:off x="9825644" y="4735441"/>
            <a:ext cx="2470090" cy="20311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3445BDB-5860-44F9-BB15-373433941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31" y="73720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27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40012" y="1157696"/>
            <a:ext cx="11902135" cy="46357"/>
          </a:xfrm>
          <a:prstGeom prst="roundRect">
            <a:avLst>
              <a:gd name="adj" fmla="val 16667"/>
            </a:avLst>
          </a:prstGeom>
          <a:solidFill>
            <a:srgbClr val="005699"/>
          </a:solidFill>
          <a:ln w="25400">
            <a:solidFill>
              <a:srgbClr val="005699"/>
            </a:solidFill>
            <a:round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 dirty="0">
              <a:latin typeface="Kinetic Letters" panose="020000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196143"/>
            <a:ext cx="11432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u="sng" dirty="0">
                <a:solidFill>
                  <a:srgbClr val="FF0000"/>
                </a:solidFill>
                <a:latin typeface="Kinetic Letters" panose="02000000000000000000" pitchFamily="50" charset="0"/>
              </a:rPr>
              <a:t>Expectations and responsibilities of staff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0" y="1842474"/>
            <a:ext cx="11432372" cy="680186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Support children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Give children feedback everyday about their learning.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Info and year box email however, we operate an open door policy.</a:t>
            </a:r>
          </a:p>
          <a:p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Staff on the morning door can take a message. </a:t>
            </a:r>
          </a:p>
          <a:p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Please feel you can talk to us at the end of the day, or ring the office and ask us to call you.</a:t>
            </a:r>
          </a:p>
          <a:p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</a:rPr>
              <a:t>Parents Evenings and Focus Days offered.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rgbClr val="005699"/>
                </a:solidFill>
                <a:latin typeface="Kinetic Letters" panose="02000000000000000000" pitchFamily="50" charset="0"/>
                <a:ea typeface="Calibri"/>
                <a:cs typeface="Calibri"/>
              </a:rPr>
              <a:t>Additional SEN meetings x3 throughout the year to discuss targets, progress and interventions in place for your child. </a:t>
            </a:r>
          </a:p>
          <a:p>
            <a:pPr algn="ctr"/>
            <a:r>
              <a:rPr lang="en-GB" sz="32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inetic Letters" panose="02000000000000000000" pitchFamily="50" charset="0"/>
              </a:rPr>
              <a:t>Make learning fun and school a happy, fun and safe place to be.</a:t>
            </a:r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endParaRPr lang="en-GB" sz="3200" dirty="0">
              <a:solidFill>
                <a:srgbClr val="005699"/>
              </a:solidFill>
              <a:latin typeface="Kinetic Letters" panose="02000000000000000000" pitchFamily="50" charset="0"/>
              <a:ea typeface="Calibri"/>
              <a:cs typeface="Calibri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5699"/>
              </a:solidFill>
              <a:latin typeface="Kinetic Letters" panose="020000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005699"/>
              </a:solidFill>
              <a:latin typeface="Kinetic Letters" panose="020000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21"/>
          <a:stretch/>
        </p:blipFill>
        <p:spPr>
          <a:xfrm>
            <a:off x="10038021" y="1326384"/>
            <a:ext cx="2084201" cy="17086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86468CC-33C0-DF8D-F70A-F8911D7B10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31" y="93847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87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AEF2FA2-06C8-40BF-AA6A-E05596569B3E}" vid="{FB37C3BE-060C-47E0-B58B-61DC6FDA252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c6e3a63-a164-493a-bf5a-71f135a4e211">
      <Terms xmlns="http://schemas.microsoft.com/office/infopath/2007/PartnerControls"/>
    </lcf76f155ced4ddcb4097134ff3c332f>
    <TaxCatchAll xmlns="0684eec5-d861-4ea7-bf32-486cabd6073d" xsi:nil="true"/>
    <SharedWithUsers xmlns="0684eec5-d861-4ea7-bf32-486cabd6073d">
      <UserInfo>
        <DisplayName/>
        <AccountId xsi:nil="true"/>
        <AccountType/>
      </UserInfo>
    </SharedWithUsers>
    <TIme xmlns="6c6e3a63-a164-493a-bf5a-71f135a4e2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544B63AAB62443A8D1A32C45810A71" ma:contentTypeVersion="20" ma:contentTypeDescription="Create a new document." ma:contentTypeScope="" ma:versionID="00ad1a32aa7e9ebd5b131c7ed07c3c7c">
  <xsd:schema xmlns:xsd="http://www.w3.org/2001/XMLSchema" xmlns:xs="http://www.w3.org/2001/XMLSchema" xmlns:p="http://schemas.microsoft.com/office/2006/metadata/properties" xmlns:ns2="0684eec5-d861-4ea7-bf32-486cabd6073d" xmlns:ns3="6c6e3a63-a164-493a-bf5a-71f135a4e211" targetNamespace="http://schemas.microsoft.com/office/2006/metadata/properties" ma:root="true" ma:fieldsID="4e93f61b3c20416deccee1e2d382deca" ns2:_="" ns3:_="">
    <xsd:import namespace="0684eec5-d861-4ea7-bf32-486cabd6073d"/>
    <xsd:import namespace="6c6e3a63-a164-493a-bf5a-71f135a4e21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4eec5-d861-4ea7-bf32-486cabd607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656ce0b-dd93-43b0-993e-cad294f93a19}" ma:internalName="TaxCatchAll" ma:showField="CatchAllData" ma:web="0684eec5-d861-4ea7-bf32-486cabd607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e3a63-a164-493a-bf5a-71f135a4e2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70389db-6f96-4f72-9ead-cfdd1ddda6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Ime" ma:index="23" nillable="true" ma:displayName="TIme" ma:format="DateOnly" ma:internalName="TIm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D7D06B-25BC-4F17-8F85-AA113475B927}">
  <ds:schemaRefs>
    <ds:schemaRef ds:uri="http://schemas.microsoft.com/office/2006/documentManagement/types"/>
    <ds:schemaRef ds:uri="0684eec5-d861-4ea7-bf32-486cabd6073d"/>
    <ds:schemaRef ds:uri="http://purl.org/dc/elements/1.1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6c6e3a63-a164-493a-bf5a-71f135a4e211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D400C9A-FEAD-4576-AB2A-A692A7F439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BE69CD3-6025-4040-9F49-0E60DC5C5653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0684eec5-d861-4ea7-bf32-486cabd6073d"/>
    <ds:schemaRef ds:uri="6c6e3a63-a164-493a-bf5a-71f135a4e211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Newfield powerpoint template Jan 2020</Template>
  <TotalTime>0</TotalTime>
  <Words>704</Words>
  <Application>Microsoft Office PowerPoint</Application>
  <PresentationFormat>Widescreen</PresentationFormat>
  <Paragraphs>103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Arial</vt:lpstr>
      <vt:lpstr>Arial Black</vt:lpstr>
      <vt:lpstr>Calibri Light</vt:lpstr>
      <vt:lpstr>Kinetic Letters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S. Payne</dc:creator>
  <cp:lastModifiedBy>Mrs R Johnson (NPPA)</cp:lastModifiedBy>
  <cp:revision>107</cp:revision>
  <cp:lastPrinted>2022-07-14T16:19:00Z</cp:lastPrinted>
  <dcterms:created xsi:type="dcterms:W3CDTF">2020-07-20T10:05:10Z</dcterms:created>
  <dcterms:modified xsi:type="dcterms:W3CDTF">2024-09-19T20:11:10Z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0x010100A0544B63AAB62443A8D1A32C45810A71</vt:lpwstr>
  </property>
  <property fmtid="{D5CDD505-2E9C-101B-9397-08002B2CF9AE}" pid="3" name="Order">
    <vt:r8>18300</vt:r8>
  </property>
  <property fmtid="{D5CDD505-2E9C-101B-9397-08002B2CF9AE}" pid="4" name="TriggerFlowInfo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MediaServiceImageTags">
    <vt:lpwstr/>
  </property>
</Properties>
</file>